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0" r:id="rId6"/>
    <p:sldId id="261" r:id="rId7"/>
    <p:sldId id="262" r:id="rId8"/>
    <p:sldId id="263"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snapToGrid="0" snapToObjects="1">
      <p:cViewPr varScale="1">
        <p:scale>
          <a:sx n="124" d="100"/>
          <a:sy n="124" d="100"/>
        </p:scale>
        <p:origin x="40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4C7FE71-764C-A140-A2F7-ACB2851A537B}" type="datetimeFigureOut">
              <a:rPr lang="en-US" smtClean="0"/>
              <a:t>10/21/16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97C3C7-2FEE-764B-9F77-C5546057E47D}" type="slidenum">
              <a:rPr lang="en-US" smtClean="0"/>
              <a:t>‹#›</a:t>
            </a:fld>
            <a:endParaRPr lang="en-US"/>
          </a:p>
        </p:txBody>
      </p:sp>
    </p:spTree>
    <p:extLst>
      <p:ext uri="{BB962C8B-B14F-4D97-AF65-F5344CB8AC3E}">
        <p14:creationId xmlns:p14="http://schemas.microsoft.com/office/powerpoint/2010/main" val="677130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5A1F25-7205-0648-8E42-897C004FC402}" type="datetimeFigureOut">
              <a:rPr lang="en-US" smtClean="0"/>
              <a:t>10/21/16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2BA76-D503-E940-9F65-A65343CBAA9A}" type="slidenum">
              <a:rPr lang="en-US" smtClean="0"/>
              <a:t>‹#›</a:t>
            </a:fld>
            <a:endParaRPr lang="en-US"/>
          </a:p>
        </p:txBody>
      </p:sp>
    </p:spTree>
    <p:extLst>
      <p:ext uri="{BB962C8B-B14F-4D97-AF65-F5344CB8AC3E}">
        <p14:creationId xmlns:p14="http://schemas.microsoft.com/office/powerpoint/2010/main" val="93776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10/21/16</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10/21/16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10/21/16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10/21/16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10/21/16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smtClean="0"/>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10/21/16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10/21/16</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10/21/16</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6" Type="http://schemas.openxmlformats.org/officeDocument/2006/relationships/image" Target="../media/image6.tiff"/><Relationship Id="rId7"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 Id="rId3" Type="http://schemas.openxmlformats.org/officeDocument/2006/relationships/image" Target="../media/image3.tiff"/></Relationships>
</file>

<file path=ppt/slides/_rels/slide7.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9.xml.rels><?xml version="1.0" encoding="UTF-8" standalone="yes"?>
<Relationships xmlns="http://schemas.openxmlformats.org/package/2006/relationships"><Relationship Id="rId3" Type="http://schemas.openxmlformats.org/officeDocument/2006/relationships/image" Target="../media/image3.tiff"/><Relationship Id="rId4" Type="http://schemas.openxmlformats.org/officeDocument/2006/relationships/image" Target="../media/image4.tiff"/><Relationship Id="rId5" Type="http://schemas.openxmlformats.org/officeDocument/2006/relationships/image" Target="../media/image5.tiff"/><Relationship Id="rId6" Type="http://schemas.openxmlformats.org/officeDocument/2006/relationships/image" Target="../media/image6.tiff"/><Relationship Id="rId1" Type="http://schemas.openxmlformats.org/officeDocument/2006/relationships/slideLayout" Target="../slideLayouts/slideLayout2.xml"/><Relationship Id="rId2"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Experiencing art</a:t>
            </a:r>
            <a:endParaRPr lang="en-US" dirty="0"/>
          </a:p>
        </p:txBody>
      </p:sp>
      <p:sp>
        <p:nvSpPr>
          <p:cNvPr id="3" name="Subtitle 2"/>
          <p:cNvSpPr>
            <a:spLocks noGrp="1"/>
          </p:cNvSpPr>
          <p:nvPr>
            <p:ph type="subTitle" idx="1"/>
          </p:nvPr>
        </p:nvSpPr>
        <p:spPr/>
        <p:txBody>
          <a:bodyPr/>
          <a:lstStyle/>
          <a:p>
            <a:r>
              <a:rPr lang="en-US" dirty="0" smtClean="0"/>
              <a:t>David </a:t>
            </a:r>
            <a:r>
              <a:rPr lang="en-US" dirty="0" err="1" smtClean="0"/>
              <a:t>efird</a:t>
            </a:r>
            <a:endParaRPr lang="en-US" dirty="0"/>
          </a:p>
        </p:txBody>
      </p:sp>
    </p:spTree>
    <p:extLst>
      <p:ext uri="{BB962C8B-B14F-4D97-AF65-F5344CB8AC3E}">
        <p14:creationId xmlns:p14="http://schemas.microsoft.com/office/powerpoint/2010/main" val="8665975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‘what-it’s-like-ness’ of experience</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451579" y="1967083"/>
            <a:ext cx="4051300" cy="2006600"/>
          </a:xfrm>
        </p:spPr>
      </p:pic>
      <p:pic>
        <p:nvPicPr>
          <p:cNvPr id="3" name="Picture 2"/>
          <p:cNvPicPr>
            <a:picLocks noChangeAspect="1"/>
          </p:cNvPicPr>
          <p:nvPr/>
        </p:nvPicPr>
        <p:blipFill>
          <a:blip r:embed="rId3"/>
          <a:stretch>
            <a:fillRect/>
          </a:stretch>
        </p:blipFill>
        <p:spPr>
          <a:xfrm>
            <a:off x="5735902" y="1967083"/>
            <a:ext cx="3230550" cy="1809108"/>
          </a:xfrm>
          <a:prstGeom prst="rect">
            <a:avLst/>
          </a:prstGeom>
        </p:spPr>
      </p:pic>
      <p:pic>
        <p:nvPicPr>
          <p:cNvPr id="5" name="Picture 4"/>
          <p:cNvPicPr>
            <a:picLocks noChangeAspect="1"/>
          </p:cNvPicPr>
          <p:nvPr/>
        </p:nvPicPr>
        <p:blipFill>
          <a:blip r:embed="rId4"/>
          <a:stretch>
            <a:fillRect/>
          </a:stretch>
        </p:blipFill>
        <p:spPr>
          <a:xfrm>
            <a:off x="1451579" y="4087012"/>
            <a:ext cx="3450711" cy="1932398"/>
          </a:xfrm>
          <a:prstGeom prst="rect">
            <a:avLst/>
          </a:prstGeom>
        </p:spPr>
      </p:pic>
      <p:pic>
        <p:nvPicPr>
          <p:cNvPr id="6" name="Picture 5"/>
          <p:cNvPicPr>
            <a:picLocks noChangeAspect="1"/>
          </p:cNvPicPr>
          <p:nvPr/>
        </p:nvPicPr>
        <p:blipFill>
          <a:blip r:embed="rId5"/>
          <a:stretch>
            <a:fillRect/>
          </a:stretch>
        </p:blipFill>
        <p:spPr>
          <a:xfrm>
            <a:off x="5068584" y="4087012"/>
            <a:ext cx="3213051" cy="1952375"/>
          </a:xfrm>
          <a:prstGeom prst="rect">
            <a:avLst/>
          </a:prstGeom>
        </p:spPr>
      </p:pic>
      <p:pic>
        <p:nvPicPr>
          <p:cNvPr id="7" name="Picture 6"/>
          <p:cNvPicPr>
            <a:picLocks noChangeAspect="1"/>
          </p:cNvPicPr>
          <p:nvPr/>
        </p:nvPicPr>
        <p:blipFill>
          <a:blip r:embed="rId6"/>
          <a:stretch>
            <a:fillRect/>
          </a:stretch>
        </p:blipFill>
        <p:spPr>
          <a:xfrm>
            <a:off x="8447929" y="4028506"/>
            <a:ext cx="1050218" cy="1990904"/>
          </a:xfrm>
          <a:prstGeom prst="rect">
            <a:avLst/>
          </a:prstGeom>
        </p:spPr>
      </p:pic>
      <p:pic>
        <p:nvPicPr>
          <p:cNvPr id="8" name="Picture 7"/>
          <p:cNvPicPr>
            <a:picLocks noChangeAspect="1"/>
          </p:cNvPicPr>
          <p:nvPr/>
        </p:nvPicPr>
        <p:blipFill>
          <a:blip r:embed="rId7"/>
          <a:stretch>
            <a:fillRect/>
          </a:stretch>
        </p:blipFill>
        <p:spPr>
          <a:xfrm>
            <a:off x="9132746" y="1967084"/>
            <a:ext cx="2473482" cy="2006600"/>
          </a:xfrm>
          <a:prstGeom prst="rect">
            <a:avLst/>
          </a:prstGeom>
        </p:spPr>
      </p:pic>
    </p:spTree>
    <p:extLst>
      <p:ext uri="{BB962C8B-B14F-4D97-AF65-F5344CB8AC3E}">
        <p14:creationId xmlns:p14="http://schemas.microsoft.com/office/powerpoint/2010/main" val="13254692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Mary,  the </a:t>
            </a:r>
            <a:r>
              <a:rPr lang="en-US" dirty="0" err="1"/>
              <a:t>Colour</a:t>
            </a:r>
            <a:r>
              <a:rPr lang="en-US" dirty="0"/>
              <a:t> Scientist</a:t>
            </a:r>
          </a:p>
        </p:txBody>
      </p:sp>
      <p:pic>
        <p:nvPicPr>
          <p:cNvPr id="5" name="Picture Placeholder 4"/>
          <p:cNvPicPr>
            <a:picLocks noGrp="1" noChangeAspect="1"/>
          </p:cNvPicPr>
          <p:nvPr>
            <p:ph type="pic" idx="1"/>
          </p:nvPr>
        </p:nvPicPr>
        <p:blipFill>
          <a:blip r:embed="rId2"/>
          <a:srcRect t="1398" b="1398"/>
          <a:stretch>
            <a:fillRect/>
          </a:stretch>
        </p:blipFill>
        <p:spPr/>
      </p:pic>
      <p:sp>
        <p:nvSpPr>
          <p:cNvPr id="4" name="Text Placeholder 3"/>
          <p:cNvSpPr>
            <a:spLocks noGrp="1"/>
          </p:cNvSpPr>
          <p:nvPr>
            <p:ph type="body" sz="half" idx="2"/>
          </p:nvPr>
        </p:nvSpPr>
        <p:spPr/>
        <p:txBody>
          <a:bodyPr>
            <a:noAutofit/>
          </a:bodyPr>
          <a:lstStyle/>
          <a:p>
            <a:r>
              <a:rPr lang="en-US" dirty="0"/>
              <a:t>Mary is a brilliant scientist who is, for whatever reason, forced to investigate the world from a black and white room </a:t>
            </a:r>
            <a:r>
              <a:rPr lang="en-US" i="1" dirty="0"/>
              <a:t>via </a:t>
            </a:r>
            <a:r>
              <a:rPr lang="en-US" dirty="0"/>
              <a:t>a black and white television monitor. She specializes in the neurophysiology of vision and acquires, let us suppose, all the physical information there is to obtain about what goes on when we see ripe tomatoes, or the sky, and use terms like 'red', 'blue', and so on. </a:t>
            </a:r>
          </a:p>
        </p:txBody>
      </p:sp>
    </p:spTree>
    <p:extLst>
      <p:ext uri="{BB962C8B-B14F-4D97-AF65-F5344CB8AC3E}">
        <p14:creationId xmlns:p14="http://schemas.microsoft.com/office/powerpoint/2010/main" val="57416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art</a:t>
            </a:r>
            <a:endParaRPr lang="en-US" dirty="0"/>
          </a:p>
        </p:txBody>
      </p:sp>
      <p:sp>
        <p:nvSpPr>
          <p:cNvPr id="3" name="Content Placeholder 2"/>
          <p:cNvSpPr>
            <a:spLocks noGrp="1"/>
          </p:cNvSpPr>
          <p:nvPr>
            <p:ph idx="1"/>
          </p:nvPr>
        </p:nvSpPr>
        <p:spPr/>
        <p:txBody>
          <a:bodyPr>
            <a:normAutofit/>
          </a:bodyPr>
          <a:lstStyle/>
          <a:p>
            <a:pPr marL="0" lvl="0" indent="0">
              <a:lnSpc>
                <a:spcPct val="100000"/>
              </a:lnSpc>
              <a:spcBef>
                <a:spcPts val="0"/>
              </a:spcBef>
              <a:buClrTx/>
              <a:buSzTx/>
              <a:buNone/>
            </a:pPr>
            <a:r>
              <a:rPr lang="en-GB" sz="2400" dirty="0"/>
              <a:t>Conceptual art is art where the idea expressed by the work is more important than the work itself</a:t>
            </a:r>
            <a:r>
              <a:rPr lang="en-GB" sz="2400" dirty="0" smtClean="0"/>
              <a:t>.</a:t>
            </a:r>
          </a:p>
        </p:txBody>
      </p:sp>
    </p:spTree>
    <p:extLst>
      <p:ext uri="{BB962C8B-B14F-4D97-AF65-F5344CB8AC3E}">
        <p14:creationId xmlns:p14="http://schemas.microsoft.com/office/powerpoint/2010/main" val="2015510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art</a:t>
            </a:r>
            <a:endParaRPr lang="en-US" dirty="0"/>
          </a:p>
        </p:txBody>
      </p:sp>
      <p:sp>
        <p:nvSpPr>
          <p:cNvPr id="3" name="Content Placeholder 2"/>
          <p:cNvSpPr>
            <a:spLocks noGrp="1"/>
          </p:cNvSpPr>
          <p:nvPr>
            <p:ph idx="1"/>
          </p:nvPr>
        </p:nvSpPr>
        <p:spPr/>
        <p:txBody>
          <a:bodyPr>
            <a:normAutofit/>
          </a:bodyPr>
          <a:lstStyle/>
          <a:p>
            <a:pPr marL="0" lvl="0" indent="0">
              <a:lnSpc>
                <a:spcPct val="100000"/>
              </a:lnSpc>
              <a:spcBef>
                <a:spcPts val="0"/>
              </a:spcBef>
              <a:buClrTx/>
              <a:buSzTx/>
              <a:buNone/>
            </a:pPr>
            <a:r>
              <a:rPr lang="en-GB" sz="2400" dirty="0"/>
              <a:t>Conceptual art is art where the idea expressed by the work is more important than the work itself</a:t>
            </a:r>
            <a:r>
              <a:rPr lang="en-GB" sz="2400" dirty="0" smtClean="0"/>
              <a:t>.</a:t>
            </a:r>
          </a:p>
          <a:p>
            <a:pPr marL="0" lvl="0" indent="0">
              <a:lnSpc>
                <a:spcPct val="100000"/>
              </a:lnSpc>
              <a:spcBef>
                <a:spcPts val="0"/>
              </a:spcBef>
              <a:buClrTx/>
              <a:buSzTx/>
              <a:buNone/>
            </a:pPr>
            <a:endParaRPr lang="en-GB" sz="2400" dirty="0"/>
          </a:p>
          <a:p>
            <a:pPr marL="0" indent="0">
              <a:lnSpc>
                <a:spcPct val="100000"/>
              </a:lnSpc>
              <a:spcBef>
                <a:spcPts val="0"/>
              </a:spcBef>
              <a:buClrTx/>
              <a:buSzTx/>
              <a:buNone/>
            </a:pPr>
            <a:r>
              <a:rPr lang="en-GB" sz="2400" dirty="0"/>
              <a:t>As </a:t>
            </a:r>
            <a:r>
              <a:rPr lang="en-US" sz="2400" dirty="0"/>
              <a:t>Timothy Binkley writes, ‘The description [of the art work] tells you what the work of art is; you now know the piece without having seen it’, that is, ‘[w]e do not have to experience the work to fully grasp its import’.</a:t>
            </a:r>
          </a:p>
          <a:p>
            <a:pPr marL="0" lvl="0" indent="0">
              <a:lnSpc>
                <a:spcPct val="100000"/>
              </a:lnSpc>
              <a:spcBef>
                <a:spcPts val="0"/>
              </a:spcBef>
              <a:buClrTx/>
              <a:buSzTx/>
              <a:buNone/>
            </a:pPr>
            <a:endParaRPr lang="en-GB" sz="2400" dirty="0" smtClean="0"/>
          </a:p>
        </p:txBody>
      </p:sp>
    </p:spTree>
    <p:extLst>
      <p:ext uri="{BB962C8B-B14F-4D97-AF65-F5344CB8AC3E}">
        <p14:creationId xmlns:p14="http://schemas.microsoft.com/office/powerpoint/2010/main" val="7275335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One and Three Chairs </a:t>
            </a:r>
            <a:r>
              <a:rPr lang="en-US" dirty="0" smtClean="0"/>
              <a:t>by Joseph </a:t>
            </a:r>
            <a:r>
              <a:rPr lang="en-US" dirty="0" err="1" smtClean="0"/>
              <a:t>Kosuth</a:t>
            </a:r>
            <a:r>
              <a:rPr lang="en-US" dirty="0" smtClean="0"/>
              <a:t> (1965)</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Autofit/>
          </a:bodyPr>
          <a:lstStyle/>
          <a:p>
            <a:r>
              <a:rPr lang="en-US" sz="2000" dirty="0"/>
              <a:t>Wood folding chair, mounted photograph of a chair, and mounted photographic enlargement of the dictionary definition of "chair", Chair 32 3/8 x 14 7/8 x 20 7/8" (82 x 37.8 x 53 cm), photographic panel 36 x 24 1/8" (91.5 x 61.1 cm), text panel 24 x 30" (61 x 76.2 cm) </a:t>
            </a:r>
          </a:p>
        </p:txBody>
      </p:sp>
    </p:spTree>
    <p:extLst>
      <p:ext uri="{BB962C8B-B14F-4D97-AF65-F5344CB8AC3E}">
        <p14:creationId xmlns:p14="http://schemas.microsoft.com/office/powerpoint/2010/main" val="120993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One and Three Chairs </a:t>
            </a:r>
            <a:r>
              <a:rPr lang="en-US" dirty="0" smtClean="0"/>
              <a:t>by Joseph </a:t>
            </a:r>
            <a:r>
              <a:rPr lang="en-US" dirty="0" err="1" smtClean="0"/>
              <a:t>Kosuth</a:t>
            </a:r>
            <a:r>
              <a:rPr lang="en-US" dirty="0" smtClean="0"/>
              <a:t> (1965)</a:t>
            </a:r>
            <a:endParaRPr lang="en-US" dirty="0"/>
          </a:p>
        </p:txBody>
      </p:sp>
      <p:sp>
        <p:nvSpPr>
          <p:cNvPr id="4" name="Text Placeholder 3"/>
          <p:cNvSpPr>
            <a:spLocks noGrp="1"/>
          </p:cNvSpPr>
          <p:nvPr>
            <p:ph type="body" sz="half" idx="2"/>
          </p:nvPr>
        </p:nvSpPr>
        <p:spPr/>
        <p:txBody>
          <a:bodyPr>
            <a:noAutofit/>
          </a:bodyPr>
          <a:lstStyle/>
          <a:p>
            <a:r>
              <a:rPr lang="en-US" sz="2000" dirty="0"/>
              <a:t>Wood folding chair, mounted photograph of a chair, and mounted photographic enlargement of the dictionary definition of "chair", Chair 32 3/8 x 14 7/8 x 20 7/8" (82 x 37.8 x 53 cm), photographic panel 36 x 24 1/8" (91.5 x 61.1 cm), text panel 24 x 30" (61 x 76.2 cm) </a:t>
            </a:r>
          </a:p>
        </p:txBody>
      </p:sp>
      <p:pic>
        <p:nvPicPr>
          <p:cNvPr id="8" name="Picture Placeholder 7"/>
          <p:cNvPicPr>
            <a:picLocks noGrp="1" noChangeAspect="1"/>
          </p:cNvPicPr>
          <p:nvPr>
            <p:ph type="pic" idx="1"/>
          </p:nvPr>
        </p:nvPicPr>
        <p:blipFill>
          <a:blip r:embed="rId2"/>
          <a:srcRect l="22232" r="22232"/>
          <a:stretch>
            <a:fillRect/>
          </a:stretch>
        </p:blipFill>
        <p:spPr/>
      </p:pic>
    </p:spTree>
    <p:extLst>
      <p:ext uri="{BB962C8B-B14F-4D97-AF65-F5344CB8AC3E}">
        <p14:creationId xmlns:p14="http://schemas.microsoft.com/office/powerpoint/2010/main" val="2022795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Oak tree by Michael </a:t>
            </a:r>
            <a:r>
              <a:rPr lang="en-US" dirty="0" err="1" smtClean="0"/>
              <a:t>craig</a:t>
            </a:r>
            <a:r>
              <a:rPr lang="en-US" dirty="0" smtClean="0"/>
              <a:t>-martin (1973)</a:t>
            </a:r>
            <a:endParaRPr lang="en-US" dirty="0"/>
          </a:p>
        </p:txBody>
      </p:sp>
      <p:sp>
        <p:nvSpPr>
          <p:cNvPr id="3" name="Picture Placeholder 2"/>
          <p:cNvSpPr>
            <a:spLocks noGrp="1"/>
          </p:cNvSpPr>
          <p:nvPr>
            <p:ph type="pic" idx="1"/>
          </p:nvPr>
        </p:nvSpPr>
        <p:spPr/>
      </p:sp>
      <p:sp>
        <p:nvSpPr>
          <p:cNvPr id="4" name="Text Placeholder 3"/>
          <p:cNvSpPr>
            <a:spLocks noGrp="1"/>
          </p:cNvSpPr>
          <p:nvPr>
            <p:ph type="body" sz="half" idx="2"/>
          </p:nvPr>
        </p:nvSpPr>
        <p:spPr/>
        <p:txBody>
          <a:bodyPr>
            <a:normAutofit/>
          </a:bodyPr>
          <a:lstStyle/>
          <a:p>
            <a:r>
              <a:rPr lang="en-US" sz="2400" dirty="0"/>
              <a:t>Glass, water, shelf and printed </a:t>
            </a:r>
            <a:r>
              <a:rPr lang="en-US" sz="2400" dirty="0" smtClean="0"/>
              <a:t>text</a:t>
            </a:r>
            <a:endParaRPr lang="en-US" sz="2400" dirty="0"/>
          </a:p>
        </p:txBody>
      </p:sp>
    </p:spTree>
    <p:extLst>
      <p:ext uri="{BB962C8B-B14F-4D97-AF65-F5344CB8AC3E}">
        <p14:creationId xmlns:p14="http://schemas.microsoft.com/office/powerpoint/2010/main" val="10516565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Oak tree by Michael </a:t>
            </a:r>
            <a:r>
              <a:rPr lang="en-US" dirty="0" err="1" smtClean="0"/>
              <a:t>craig</a:t>
            </a:r>
            <a:r>
              <a:rPr lang="en-US" dirty="0" smtClean="0"/>
              <a:t>-martin (1973)</a:t>
            </a:r>
            <a:endParaRPr lang="en-US" dirty="0"/>
          </a:p>
        </p:txBody>
      </p:sp>
      <p:sp>
        <p:nvSpPr>
          <p:cNvPr id="4" name="Text Placeholder 3"/>
          <p:cNvSpPr>
            <a:spLocks noGrp="1"/>
          </p:cNvSpPr>
          <p:nvPr>
            <p:ph type="body" sz="half" idx="2"/>
          </p:nvPr>
        </p:nvSpPr>
        <p:spPr/>
        <p:txBody>
          <a:bodyPr>
            <a:normAutofit/>
          </a:bodyPr>
          <a:lstStyle/>
          <a:p>
            <a:r>
              <a:rPr lang="en-US" sz="2400" dirty="0"/>
              <a:t>Glass, water, shelf and printed </a:t>
            </a:r>
            <a:r>
              <a:rPr lang="en-US" sz="2400" dirty="0" smtClean="0"/>
              <a:t>text</a:t>
            </a:r>
            <a:endParaRPr lang="en-US" sz="2400" dirty="0"/>
          </a:p>
        </p:txBody>
      </p:sp>
      <p:pic>
        <p:nvPicPr>
          <p:cNvPr id="9" name="Picture Placeholder 8"/>
          <p:cNvPicPr>
            <a:picLocks noGrp="1" noChangeAspect="1"/>
          </p:cNvPicPr>
          <p:nvPr>
            <p:ph type="pic" idx="1"/>
          </p:nvPr>
        </p:nvPicPr>
        <p:blipFill>
          <a:blip r:embed="rId2"/>
          <a:srcRect l="22937" r="22937"/>
          <a:stretch>
            <a:fillRect/>
          </a:stretch>
        </p:blipFill>
        <p:spPr/>
      </p:pic>
    </p:spTree>
    <p:extLst>
      <p:ext uri="{BB962C8B-B14F-4D97-AF65-F5344CB8AC3E}">
        <p14:creationId xmlns:p14="http://schemas.microsoft.com/office/powerpoint/2010/main" val="222430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inconsistent quartet</a:t>
            </a:r>
            <a:endParaRPr lang="en-US" dirty="0"/>
          </a:p>
        </p:txBody>
      </p:sp>
      <p:sp>
        <p:nvSpPr>
          <p:cNvPr id="3" name="Content Placeholder 2"/>
          <p:cNvSpPr>
            <a:spLocks noGrp="1"/>
          </p:cNvSpPr>
          <p:nvPr>
            <p:ph idx="1"/>
          </p:nvPr>
        </p:nvSpPr>
        <p:spPr/>
        <p:txBody>
          <a:bodyPr>
            <a:normAutofit/>
          </a:bodyPr>
          <a:lstStyle/>
          <a:p>
            <a:r>
              <a:rPr lang="en-GB" sz="2600" dirty="0"/>
              <a:t>All art works are </a:t>
            </a:r>
            <a:r>
              <a:rPr lang="en-GB" sz="2600" dirty="0" smtClean="0"/>
              <a:t>proper </a:t>
            </a:r>
            <a:r>
              <a:rPr lang="en-GB" sz="2600" dirty="0"/>
              <a:t>subjects of aesthetic judgements. </a:t>
            </a:r>
            <a:endParaRPr lang="en-US" sz="2600" dirty="0"/>
          </a:p>
        </p:txBody>
      </p:sp>
    </p:spTree>
    <p:extLst>
      <p:ext uri="{BB962C8B-B14F-4D97-AF65-F5344CB8AC3E}">
        <p14:creationId xmlns:p14="http://schemas.microsoft.com/office/powerpoint/2010/main" val="52237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inconsistent quartet</a:t>
            </a:r>
            <a:endParaRPr lang="en-US" dirty="0"/>
          </a:p>
        </p:txBody>
      </p:sp>
      <p:sp>
        <p:nvSpPr>
          <p:cNvPr id="3" name="Content Placeholder 2"/>
          <p:cNvSpPr>
            <a:spLocks noGrp="1"/>
          </p:cNvSpPr>
          <p:nvPr>
            <p:ph idx="1"/>
          </p:nvPr>
        </p:nvSpPr>
        <p:spPr/>
        <p:txBody>
          <a:bodyPr>
            <a:normAutofit/>
          </a:bodyPr>
          <a:lstStyle/>
          <a:p>
            <a:r>
              <a:rPr lang="en-GB" sz="2600" dirty="0"/>
              <a:t>All art works are </a:t>
            </a:r>
            <a:r>
              <a:rPr lang="en-GB" sz="2600" dirty="0" smtClean="0"/>
              <a:t>proper </a:t>
            </a:r>
            <a:r>
              <a:rPr lang="en-GB" sz="2600" dirty="0"/>
              <a:t>subjects of aesthetic </a:t>
            </a:r>
            <a:r>
              <a:rPr lang="en-GB" sz="2600" dirty="0" smtClean="0"/>
              <a:t>judgements</a:t>
            </a:r>
            <a:r>
              <a:rPr lang="en-GB" sz="2600" dirty="0"/>
              <a:t>. </a:t>
            </a:r>
            <a:endParaRPr lang="en-GB" sz="2600" dirty="0" smtClean="0"/>
          </a:p>
          <a:p>
            <a:r>
              <a:rPr lang="en-GB" sz="2600" dirty="0"/>
              <a:t>Aesthetic judgements of a work of art must be made, at least partly, on the basis of first-hand experience of that work of art (or a suitable surrogate of that work of art</a:t>
            </a:r>
            <a:r>
              <a:rPr lang="en-GB" sz="2600" dirty="0" smtClean="0"/>
              <a:t>).</a:t>
            </a:r>
            <a:endParaRPr lang="en-US" sz="2600" dirty="0"/>
          </a:p>
        </p:txBody>
      </p:sp>
    </p:spTree>
    <p:extLst>
      <p:ext uri="{BB962C8B-B14F-4D97-AF65-F5344CB8AC3E}">
        <p14:creationId xmlns:p14="http://schemas.microsoft.com/office/powerpoint/2010/main" val="1905883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Arthur the art critic</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nSpc>
                <a:spcPct val="100000"/>
              </a:lnSpc>
              <a:spcBef>
                <a:spcPts val="0"/>
              </a:spcBef>
              <a:buClrTx/>
              <a:buSzTx/>
              <a:buNone/>
            </a:pPr>
            <a:r>
              <a:rPr lang="en-GB" sz="2200" dirty="0"/>
              <a:t>Imagine an art critic named ‘Arthur’. He’s extremely productive. He writes reviews of art shows held all across the world, sometimes several in one week. The reviews are highly influential, and well-regarded by the best in the business. One day, a reader asks Arthur how he’s able to write so many reviews, particularly of shows held in distant parts of the world, all in such a short space of time. He says, ‘I have reliable informants who go to the shows and report what they see to me by telephone, that is, they give me a physical description of the art works they’ve seen along with their aesthetic judgements of them, and then, based solely on these reports, I write about these works of art. Of course, I never see them myself.’ The reader comes to think of Arthur as a fraud</a:t>
            </a:r>
            <a:r>
              <a:rPr lang="en-GB" sz="2200" dirty="0" smtClean="0"/>
              <a:t>.</a:t>
            </a:r>
            <a:endParaRPr lang="en-US" sz="2200" dirty="0"/>
          </a:p>
        </p:txBody>
      </p:sp>
    </p:spTree>
    <p:extLst>
      <p:ext uri="{BB962C8B-B14F-4D97-AF65-F5344CB8AC3E}">
        <p14:creationId xmlns:p14="http://schemas.microsoft.com/office/powerpoint/2010/main" val="6403595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inconsistent quartet</a:t>
            </a:r>
            <a:endParaRPr lang="en-US" dirty="0"/>
          </a:p>
        </p:txBody>
      </p:sp>
      <p:sp>
        <p:nvSpPr>
          <p:cNvPr id="3" name="Content Placeholder 2"/>
          <p:cNvSpPr>
            <a:spLocks noGrp="1"/>
          </p:cNvSpPr>
          <p:nvPr>
            <p:ph idx="1"/>
          </p:nvPr>
        </p:nvSpPr>
        <p:spPr/>
        <p:txBody>
          <a:bodyPr>
            <a:normAutofit/>
          </a:bodyPr>
          <a:lstStyle/>
          <a:p>
            <a:r>
              <a:rPr lang="en-GB" sz="2600" dirty="0"/>
              <a:t>All art works are </a:t>
            </a:r>
            <a:r>
              <a:rPr lang="en-GB" sz="2600" dirty="0" smtClean="0"/>
              <a:t>proper </a:t>
            </a:r>
            <a:r>
              <a:rPr lang="en-GB" sz="2600" dirty="0"/>
              <a:t>subjects of aesthetic </a:t>
            </a:r>
            <a:r>
              <a:rPr lang="en-GB" sz="2600" dirty="0" smtClean="0"/>
              <a:t>judgements</a:t>
            </a:r>
            <a:r>
              <a:rPr lang="en-GB" sz="2600" dirty="0"/>
              <a:t>. </a:t>
            </a:r>
            <a:endParaRPr lang="en-GB" sz="2600" dirty="0" smtClean="0"/>
          </a:p>
          <a:p>
            <a:r>
              <a:rPr lang="en-GB" sz="2600" dirty="0"/>
              <a:t>Aesthetic judgements of a work of art must be made, at least partly, on the basis of first-hand experience of that work of art (or a suitable surrogate of that work of art</a:t>
            </a:r>
            <a:r>
              <a:rPr lang="en-GB" sz="2600" dirty="0" smtClean="0"/>
              <a:t>).</a:t>
            </a:r>
          </a:p>
          <a:p>
            <a:r>
              <a:rPr lang="en-GB" sz="2600" dirty="0" smtClean="0"/>
              <a:t>Works </a:t>
            </a:r>
            <a:r>
              <a:rPr lang="en-GB" sz="2600" dirty="0"/>
              <a:t>of conceptual art are works of art.</a:t>
            </a:r>
            <a:endParaRPr lang="en-US" sz="2600" dirty="0"/>
          </a:p>
          <a:p>
            <a:endParaRPr lang="en-US" sz="2800" dirty="0"/>
          </a:p>
        </p:txBody>
      </p:sp>
    </p:spTree>
    <p:extLst>
      <p:ext uri="{BB962C8B-B14F-4D97-AF65-F5344CB8AC3E}">
        <p14:creationId xmlns:p14="http://schemas.microsoft.com/office/powerpoint/2010/main" val="2438414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inconsistent quartet</a:t>
            </a:r>
            <a:endParaRPr lang="en-US" dirty="0"/>
          </a:p>
        </p:txBody>
      </p:sp>
      <p:sp>
        <p:nvSpPr>
          <p:cNvPr id="3" name="Content Placeholder 2"/>
          <p:cNvSpPr>
            <a:spLocks noGrp="1"/>
          </p:cNvSpPr>
          <p:nvPr>
            <p:ph idx="1"/>
          </p:nvPr>
        </p:nvSpPr>
        <p:spPr/>
        <p:txBody>
          <a:bodyPr>
            <a:normAutofit fontScale="92500" lnSpcReduction="20000"/>
          </a:bodyPr>
          <a:lstStyle/>
          <a:p>
            <a:r>
              <a:rPr lang="en-GB" sz="2800" dirty="0"/>
              <a:t>All art works are </a:t>
            </a:r>
            <a:r>
              <a:rPr lang="en-GB" sz="2800" dirty="0" smtClean="0"/>
              <a:t>proper </a:t>
            </a:r>
            <a:r>
              <a:rPr lang="en-GB" sz="2800" dirty="0"/>
              <a:t>subjects of aesthetic </a:t>
            </a:r>
            <a:r>
              <a:rPr lang="en-GB" sz="2800" dirty="0" smtClean="0"/>
              <a:t>judgements</a:t>
            </a:r>
            <a:r>
              <a:rPr lang="en-GB" sz="2800" dirty="0"/>
              <a:t>. </a:t>
            </a:r>
            <a:endParaRPr lang="en-GB" sz="2800" dirty="0" smtClean="0"/>
          </a:p>
          <a:p>
            <a:r>
              <a:rPr lang="en-GB" sz="2800" dirty="0"/>
              <a:t>Aesthetic judgements of a work of art must be made, at least partly, on the basis of first-hand experience of that work of art (or a suitable surrogate of that work of art</a:t>
            </a:r>
            <a:r>
              <a:rPr lang="en-GB" sz="2800" dirty="0" smtClean="0"/>
              <a:t>).</a:t>
            </a:r>
          </a:p>
          <a:p>
            <a:r>
              <a:rPr lang="en-GB" sz="2800" dirty="0" smtClean="0"/>
              <a:t>Works </a:t>
            </a:r>
            <a:r>
              <a:rPr lang="en-GB" sz="2800" dirty="0"/>
              <a:t>of conceptual art are works of art</a:t>
            </a:r>
            <a:r>
              <a:rPr lang="en-GB" sz="2800" dirty="0" smtClean="0"/>
              <a:t>.</a:t>
            </a:r>
          </a:p>
          <a:p>
            <a:r>
              <a:rPr lang="en-GB" sz="2800" dirty="0" smtClean="0"/>
              <a:t>At least some works </a:t>
            </a:r>
            <a:r>
              <a:rPr lang="en-GB" sz="2800" dirty="0"/>
              <a:t>of conceptual art aren’t </a:t>
            </a:r>
            <a:r>
              <a:rPr lang="en-GB" sz="2800" dirty="0" smtClean="0"/>
              <a:t>proper subjects </a:t>
            </a:r>
            <a:r>
              <a:rPr lang="en-GB" sz="2800" dirty="0"/>
              <a:t>of aesthetic judgements. </a:t>
            </a:r>
            <a:endParaRPr lang="en-US" sz="2800" dirty="0"/>
          </a:p>
          <a:p>
            <a:endParaRPr lang="en-US" sz="2800" dirty="0"/>
          </a:p>
          <a:p>
            <a:endParaRPr lang="en-US" sz="2800" dirty="0"/>
          </a:p>
        </p:txBody>
      </p:sp>
      <p:sp>
        <p:nvSpPr>
          <p:cNvPr id="4" name="TextBox 3"/>
          <p:cNvSpPr txBox="1"/>
          <p:nvPr/>
        </p:nvSpPr>
        <p:spPr>
          <a:xfrm>
            <a:off x="2224216" y="509098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959560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Acquaintance Principle</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Richard </a:t>
            </a:r>
            <a:r>
              <a:rPr lang="en-US" dirty="0" err="1"/>
              <a:t>Wollheim</a:t>
            </a:r>
            <a:r>
              <a:rPr lang="en-US" dirty="0"/>
              <a:t> has referred to what he takes to be</a:t>
            </a:r>
          </a:p>
          <a:p>
            <a:pPr marL="457200" lvl="1" indent="0">
              <a:buNone/>
            </a:pPr>
            <a:r>
              <a:rPr lang="en-US" sz="2000" dirty="0" smtClean="0"/>
              <a:t>a </a:t>
            </a:r>
            <a:r>
              <a:rPr lang="en-US" sz="2000" dirty="0"/>
              <a:t>well-entrenched principle in aesthetics, which may be called the Acquaintance Principle, and which insists that judgements of aesthetic value, unlike judgements of moral knowledge, must be based on first-hand experience of their objects and are not, except within very narrow limits, transmissible from one person to another. </a:t>
            </a:r>
          </a:p>
        </p:txBody>
      </p:sp>
    </p:spTree>
    <p:extLst>
      <p:ext uri="{BB962C8B-B14F-4D97-AF65-F5344CB8AC3E}">
        <p14:creationId xmlns:p14="http://schemas.microsoft.com/office/powerpoint/2010/main" val="6036449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Acquaintance Principle</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Richard </a:t>
            </a:r>
            <a:r>
              <a:rPr lang="en-US" dirty="0" err="1"/>
              <a:t>Wollheim</a:t>
            </a:r>
            <a:r>
              <a:rPr lang="en-US" dirty="0"/>
              <a:t> has referred to what he takes to be</a:t>
            </a:r>
          </a:p>
          <a:p>
            <a:pPr marL="457200" lvl="1" indent="0">
              <a:buNone/>
            </a:pPr>
            <a:r>
              <a:rPr lang="en-US" sz="2000" dirty="0" smtClean="0"/>
              <a:t>a </a:t>
            </a:r>
            <a:r>
              <a:rPr lang="en-US" sz="2000" dirty="0"/>
              <a:t>well-entrenched principle in aesthetics, which may be called the Acquaintance Principle, and which insists that judgements of aesthetic value, unlike judgements of moral knowledge, must be based on first-hand experience of their objects and are not, except within very narrow limits, transmissible from one person to another. </a:t>
            </a:r>
            <a:endParaRPr lang="en-US" sz="2000" dirty="0" smtClean="0"/>
          </a:p>
          <a:p>
            <a:pPr marL="0" indent="0">
              <a:buNone/>
            </a:pPr>
            <a:r>
              <a:rPr lang="en-GB" dirty="0"/>
              <a:t>One way of interpreting </a:t>
            </a:r>
            <a:r>
              <a:rPr lang="en-GB" dirty="0" err="1"/>
              <a:t>Wollheim’s</a:t>
            </a:r>
            <a:r>
              <a:rPr lang="en-GB" dirty="0"/>
              <a:t> principle is the following:</a:t>
            </a:r>
            <a:endParaRPr lang="en-US" dirty="0"/>
          </a:p>
          <a:p>
            <a:r>
              <a:rPr lang="en-GB" dirty="0"/>
              <a:t> </a:t>
            </a:r>
            <a:r>
              <a:rPr lang="en-GB" dirty="0" smtClean="0"/>
              <a:t>Aesthetic </a:t>
            </a:r>
            <a:r>
              <a:rPr lang="en-GB" dirty="0"/>
              <a:t>judgements of a work of art must be made, at least partly, on the basis of first-hand experience of that work of art (or a suitable surrogate of that work of art).</a:t>
            </a:r>
            <a:endParaRPr lang="en-US" dirty="0"/>
          </a:p>
          <a:p>
            <a:pPr marL="0" indent="0">
              <a:buNone/>
            </a:pPr>
            <a:endParaRPr lang="en-US" dirty="0"/>
          </a:p>
        </p:txBody>
      </p:sp>
    </p:spTree>
    <p:extLst>
      <p:ext uri="{BB962C8B-B14F-4D97-AF65-F5344CB8AC3E}">
        <p14:creationId xmlns:p14="http://schemas.microsoft.com/office/powerpoint/2010/main" val="1528853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‘what-it’s-like-ness’ of experience</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451579" y="1967083"/>
            <a:ext cx="4051300" cy="2006600"/>
          </a:xfrm>
        </p:spPr>
      </p:pic>
    </p:spTree>
    <p:extLst>
      <p:ext uri="{BB962C8B-B14F-4D97-AF65-F5344CB8AC3E}">
        <p14:creationId xmlns:p14="http://schemas.microsoft.com/office/powerpoint/2010/main" val="8888459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‘what-it’s-like-ness’ of experience</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451579" y="1967083"/>
            <a:ext cx="4051300" cy="2006600"/>
          </a:xfrm>
        </p:spPr>
      </p:pic>
      <p:pic>
        <p:nvPicPr>
          <p:cNvPr id="3" name="Picture 2"/>
          <p:cNvPicPr>
            <a:picLocks noChangeAspect="1"/>
          </p:cNvPicPr>
          <p:nvPr/>
        </p:nvPicPr>
        <p:blipFill>
          <a:blip r:embed="rId3"/>
          <a:stretch>
            <a:fillRect/>
          </a:stretch>
        </p:blipFill>
        <p:spPr>
          <a:xfrm>
            <a:off x="5735902" y="1967083"/>
            <a:ext cx="3230550" cy="1809108"/>
          </a:xfrm>
          <a:prstGeom prst="rect">
            <a:avLst/>
          </a:prstGeom>
        </p:spPr>
      </p:pic>
    </p:spTree>
    <p:extLst>
      <p:ext uri="{BB962C8B-B14F-4D97-AF65-F5344CB8AC3E}">
        <p14:creationId xmlns:p14="http://schemas.microsoft.com/office/powerpoint/2010/main" val="1022938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‘what-it’s-like-ness’ of experience</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451579" y="1967083"/>
            <a:ext cx="4051300" cy="2006600"/>
          </a:xfrm>
        </p:spPr>
      </p:pic>
      <p:pic>
        <p:nvPicPr>
          <p:cNvPr id="3" name="Picture 2"/>
          <p:cNvPicPr>
            <a:picLocks noChangeAspect="1"/>
          </p:cNvPicPr>
          <p:nvPr/>
        </p:nvPicPr>
        <p:blipFill>
          <a:blip r:embed="rId3"/>
          <a:stretch>
            <a:fillRect/>
          </a:stretch>
        </p:blipFill>
        <p:spPr>
          <a:xfrm>
            <a:off x="5735902" y="1967083"/>
            <a:ext cx="3230550" cy="1809108"/>
          </a:xfrm>
          <a:prstGeom prst="rect">
            <a:avLst/>
          </a:prstGeom>
        </p:spPr>
      </p:pic>
      <p:pic>
        <p:nvPicPr>
          <p:cNvPr id="5" name="Picture 4"/>
          <p:cNvPicPr>
            <a:picLocks noChangeAspect="1"/>
          </p:cNvPicPr>
          <p:nvPr/>
        </p:nvPicPr>
        <p:blipFill>
          <a:blip r:embed="rId4"/>
          <a:stretch>
            <a:fillRect/>
          </a:stretch>
        </p:blipFill>
        <p:spPr>
          <a:xfrm>
            <a:off x="1451579" y="4087012"/>
            <a:ext cx="3450711" cy="1932398"/>
          </a:xfrm>
          <a:prstGeom prst="rect">
            <a:avLst/>
          </a:prstGeom>
        </p:spPr>
      </p:pic>
    </p:spTree>
    <p:extLst>
      <p:ext uri="{BB962C8B-B14F-4D97-AF65-F5344CB8AC3E}">
        <p14:creationId xmlns:p14="http://schemas.microsoft.com/office/powerpoint/2010/main" val="1924842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‘what-it’s-like-ness’ of experience</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451579" y="1967083"/>
            <a:ext cx="4051300" cy="2006600"/>
          </a:xfrm>
        </p:spPr>
      </p:pic>
      <p:pic>
        <p:nvPicPr>
          <p:cNvPr id="3" name="Picture 2"/>
          <p:cNvPicPr>
            <a:picLocks noChangeAspect="1"/>
          </p:cNvPicPr>
          <p:nvPr/>
        </p:nvPicPr>
        <p:blipFill>
          <a:blip r:embed="rId3"/>
          <a:stretch>
            <a:fillRect/>
          </a:stretch>
        </p:blipFill>
        <p:spPr>
          <a:xfrm>
            <a:off x="5735902" y="1967083"/>
            <a:ext cx="3230550" cy="1809108"/>
          </a:xfrm>
          <a:prstGeom prst="rect">
            <a:avLst/>
          </a:prstGeom>
        </p:spPr>
      </p:pic>
      <p:pic>
        <p:nvPicPr>
          <p:cNvPr id="5" name="Picture 4"/>
          <p:cNvPicPr>
            <a:picLocks noChangeAspect="1"/>
          </p:cNvPicPr>
          <p:nvPr/>
        </p:nvPicPr>
        <p:blipFill>
          <a:blip r:embed="rId4"/>
          <a:stretch>
            <a:fillRect/>
          </a:stretch>
        </p:blipFill>
        <p:spPr>
          <a:xfrm>
            <a:off x="1451579" y="4087012"/>
            <a:ext cx="3450711" cy="1932398"/>
          </a:xfrm>
          <a:prstGeom prst="rect">
            <a:avLst/>
          </a:prstGeom>
        </p:spPr>
      </p:pic>
      <p:pic>
        <p:nvPicPr>
          <p:cNvPr id="6" name="Picture 5"/>
          <p:cNvPicPr>
            <a:picLocks noChangeAspect="1"/>
          </p:cNvPicPr>
          <p:nvPr/>
        </p:nvPicPr>
        <p:blipFill>
          <a:blip r:embed="rId5"/>
          <a:stretch>
            <a:fillRect/>
          </a:stretch>
        </p:blipFill>
        <p:spPr>
          <a:xfrm>
            <a:off x="5068584" y="4087012"/>
            <a:ext cx="3213051" cy="1952375"/>
          </a:xfrm>
          <a:prstGeom prst="rect">
            <a:avLst/>
          </a:prstGeom>
        </p:spPr>
      </p:pic>
    </p:spTree>
    <p:extLst>
      <p:ext uri="{BB962C8B-B14F-4D97-AF65-F5344CB8AC3E}">
        <p14:creationId xmlns:p14="http://schemas.microsoft.com/office/powerpoint/2010/main" val="1135230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‘what-it’s-like-ness’ of experience</a:t>
            </a:r>
            <a:r>
              <a:rPr lang="en-US" dirty="0"/>
              <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451579" y="1967083"/>
            <a:ext cx="4051300" cy="2006600"/>
          </a:xfrm>
        </p:spPr>
      </p:pic>
      <p:pic>
        <p:nvPicPr>
          <p:cNvPr id="3" name="Picture 2"/>
          <p:cNvPicPr>
            <a:picLocks noChangeAspect="1"/>
          </p:cNvPicPr>
          <p:nvPr/>
        </p:nvPicPr>
        <p:blipFill>
          <a:blip r:embed="rId3"/>
          <a:stretch>
            <a:fillRect/>
          </a:stretch>
        </p:blipFill>
        <p:spPr>
          <a:xfrm>
            <a:off x="5735902" y="1967083"/>
            <a:ext cx="3230550" cy="1809108"/>
          </a:xfrm>
          <a:prstGeom prst="rect">
            <a:avLst/>
          </a:prstGeom>
        </p:spPr>
      </p:pic>
      <p:pic>
        <p:nvPicPr>
          <p:cNvPr id="5" name="Picture 4"/>
          <p:cNvPicPr>
            <a:picLocks noChangeAspect="1"/>
          </p:cNvPicPr>
          <p:nvPr/>
        </p:nvPicPr>
        <p:blipFill>
          <a:blip r:embed="rId4"/>
          <a:stretch>
            <a:fillRect/>
          </a:stretch>
        </p:blipFill>
        <p:spPr>
          <a:xfrm>
            <a:off x="1451579" y="4087012"/>
            <a:ext cx="3450711" cy="1932398"/>
          </a:xfrm>
          <a:prstGeom prst="rect">
            <a:avLst/>
          </a:prstGeom>
        </p:spPr>
      </p:pic>
      <p:pic>
        <p:nvPicPr>
          <p:cNvPr id="6" name="Picture 5"/>
          <p:cNvPicPr>
            <a:picLocks noChangeAspect="1"/>
          </p:cNvPicPr>
          <p:nvPr/>
        </p:nvPicPr>
        <p:blipFill>
          <a:blip r:embed="rId5"/>
          <a:stretch>
            <a:fillRect/>
          </a:stretch>
        </p:blipFill>
        <p:spPr>
          <a:xfrm>
            <a:off x="5068584" y="4087012"/>
            <a:ext cx="3213051" cy="1952375"/>
          </a:xfrm>
          <a:prstGeom prst="rect">
            <a:avLst/>
          </a:prstGeom>
        </p:spPr>
      </p:pic>
      <p:pic>
        <p:nvPicPr>
          <p:cNvPr id="7" name="Picture 6"/>
          <p:cNvPicPr>
            <a:picLocks noChangeAspect="1"/>
          </p:cNvPicPr>
          <p:nvPr/>
        </p:nvPicPr>
        <p:blipFill>
          <a:blip r:embed="rId6"/>
          <a:stretch>
            <a:fillRect/>
          </a:stretch>
        </p:blipFill>
        <p:spPr>
          <a:xfrm>
            <a:off x="8447929" y="4028506"/>
            <a:ext cx="1050218" cy="1990904"/>
          </a:xfrm>
          <a:prstGeom prst="rect">
            <a:avLst/>
          </a:prstGeom>
        </p:spPr>
      </p:pic>
    </p:spTree>
    <p:extLst>
      <p:ext uri="{BB962C8B-B14F-4D97-AF65-F5344CB8AC3E}">
        <p14:creationId xmlns:p14="http://schemas.microsoft.com/office/powerpoint/2010/main" val="1577738987"/>
      </p:ext>
    </p:extLst>
  </p:cSld>
  <p:clrMapOvr>
    <a:masterClrMapping/>
  </p:clrMapOvr>
  <p:timing>
    <p:tnLst>
      <p:par>
        <p:cTn id="1" dur="indefinite" restart="never" nodeType="tmRoot"/>
      </p:par>
    </p:tn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65</TotalTime>
  <Words>910</Words>
  <Application>Microsoft Macintosh PowerPoint</Application>
  <PresentationFormat>Widescreen</PresentationFormat>
  <Paragraphs>48</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Gill Sans MT</vt:lpstr>
      <vt:lpstr>Gallery</vt:lpstr>
      <vt:lpstr>Experiencing art</vt:lpstr>
      <vt:lpstr>Arthur the art critic </vt:lpstr>
      <vt:lpstr>The Acquaintance Principle </vt:lpstr>
      <vt:lpstr>The Acquaintance Principle </vt:lpstr>
      <vt:lpstr>The ‘what-it’s-like-ness’ of experience </vt:lpstr>
      <vt:lpstr>The ‘what-it’s-like-ness’ of experience </vt:lpstr>
      <vt:lpstr>The ‘what-it’s-like-ness’ of experience </vt:lpstr>
      <vt:lpstr>The ‘what-it’s-like-ness’ of experience </vt:lpstr>
      <vt:lpstr>The ‘what-it’s-like-ness’ of experience </vt:lpstr>
      <vt:lpstr>The ‘what-it’s-like-ness’ of experience </vt:lpstr>
      <vt:lpstr>Mary,  the Colour Scientist</vt:lpstr>
      <vt:lpstr>Conceptual art</vt:lpstr>
      <vt:lpstr>Conceptual art</vt:lpstr>
      <vt:lpstr>One and Three Chairs by Joseph Kosuth (1965)</vt:lpstr>
      <vt:lpstr>One and Three Chairs by Joseph Kosuth (1965)</vt:lpstr>
      <vt:lpstr>An Oak tree by Michael craig-martin (1973)</vt:lpstr>
      <vt:lpstr>An Oak tree by Michael craig-martin (1973)</vt:lpstr>
      <vt:lpstr>An inconsistent quartet</vt:lpstr>
      <vt:lpstr>An inconsistent quartet</vt:lpstr>
      <vt:lpstr>An inconsistent quartet</vt:lpstr>
      <vt:lpstr>An inconsistent quartet</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Experiencing art</dc:title>
  <dc:creator>David Efird</dc:creator>
  <cp:lastModifiedBy>David Efird</cp:lastModifiedBy>
  <cp:revision>11</cp:revision>
  <dcterms:created xsi:type="dcterms:W3CDTF">2016-10-20T11:39:23Z</dcterms:created>
  <dcterms:modified xsi:type="dcterms:W3CDTF">2016-10-21T09:07:06Z</dcterms:modified>
</cp:coreProperties>
</file>